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5143500" cx="9144000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Lobster"/>
      <p:regular r:id="rId59"/>
    </p:embeddedFont>
    <p:embeddedFont>
      <p:font typeface="La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96A7F4-761A-4058-80B1-5AD545F483E2}">
  <a:tblStyle styleId="{B296A7F4-761A-4058-80B1-5AD545F48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3.xml"/><Relationship Id="rId63" Type="http://schemas.openxmlformats.org/officeDocument/2006/relationships/font" Target="fonts/Lato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Lato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aleway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Raleway-italic.fntdata"/><Relationship Id="rId12" Type="http://schemas.openxmlformats.org/officeDocument/2006/relationships/slide" Target="slides/slide5.xml"/><Relationship Id="rId56" Type="http://schemas.openxmlformats.org/officeDocument/2006/relationships/font" Target="fonts/Raleway-bold.fntdata"/><Relationship Id="rId15" Type="http://schemas.openxmlformats.org/officeDocument/2006/relationships/slide" Target="slides/slide8.xml"/><Relationship Id="rId59" Type="http://schemas.openxmlformats.org/officeDocument/2006/relationships/font" Target="fonts/Lobster-regular.fntdata"/><Relationship Id="rId14" Type="http://schemas.openxmlformats.org/officeDocument/2006/relationships/slide" Target="slides/slide7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813fe01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813fe01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3813fe017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3813fe017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3813fe01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3813fe01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3813fe01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3813fe01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3813fe017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3813fe017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3813fe017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3813fe017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3813fe017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3813fe017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3813fe017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3813fe017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3813fe017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3813fe017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3813fe017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3813fe017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3813fe017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3813fe017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3813fe01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3813fe01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3813fe017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3813fe017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3813fe017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3813fe017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3813fe017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3813fe017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3813fe017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3813fe017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3813fe017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3813fe017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3813fe017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3813fe017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3813fe017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3813fe017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3813fe017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3813fe017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3813fe017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3813fe017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3813fe017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3813fe017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3813fe017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3813fe017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3813fe017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3813fe017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3813fe017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23813fe017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3813fe017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23813fe017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3813fe017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3813fe017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3813fe017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3813fe017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3813fe017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3813fe017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3813fe017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3813fe017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3813fe017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3813fe017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3813fe017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3813fe017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3813fe017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23813fe017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3813fe017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3813fe017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3813fe017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23813fe017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3813fe017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3813fe017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23813fe017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23813fe017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3813fe017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23813fe017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3813fe017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3813fe017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23813fe017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23813fe017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23813fe01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23813fe01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3813fe017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23813fe017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3813fe017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3813fe017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3813fe017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3813fe017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3813fe017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3813fe017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813fe017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813fe017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3813fe017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3813fe017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Relationship Id="rId7" Type="http://schemas.openxmlformats.org/officeDocument/2006/relationships/image" Target="../media/image40.png"/><Relationship Id="rId8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57.png"/><Relationship Id="rId5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57.png"/><Relationship Id="rId5" Type="http://schemas.openxmlformats.org/officeDocument/2006/relationships/image" Target="../media/image59.jpg"/><Relationship Id="rId6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6.png"/><Relationship Id="rId5" Type="http://schemas.openxmlformats.org/officeDocument/2006/relationships/image" Target="../media/image63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Relationship Id="rId8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hyperlink" Target="https://papers.nips.cc/paper/4824-imagenet-classification-with-deep-convolutional-neural-networks.pdf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hyperlink" Target="https://papers.nips.cc/paper/4824-imagenet-classification-with-deep-convolutional-neural-network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latin typeface="Lato"/>
                <a:ea typeface="Lato"/>
                <a:cs typeface="Lato"/>
                <a:sym typeface="Lato"/>
              </a:rPr>
              <a:t>Машинное обучение</a:t>
            </a:r>
            <a:endParaRPr sz="3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727952" y="27240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00000"/>
                </a:solidFill>
              </a:rPr>
              <a:t>Лекция 9. Сверточные нейронные сети. Начало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(09.04.2022)</a:t>
            </a:r>
            <a:endParaRPr sz="2000"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9425" y="3161997"/>
            <a:ext cx="1757450" cy="17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ImageNet Timeline</a:t>
            </a:r>
            <a:endParaRPr b="0" sz="2000"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34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0" name="Google Shape;220;p34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8 слоев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1" name="Google Shape;221;p34"/>
          <p:cNvCxnSpPr>
            <a:stCxn id="220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" name="Google Shape;222;p34"/>
          <p:cNvSpPr txBox="1"/>
          <p:nvPr/>
        </p:nvSpPr>
        <p:spPr>
          <a:xfrm>
            <a:off x="3861800" y="22901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19 слоев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3" name="Google Shape;223;p34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4" name="Google Shape;224;p34"/>
          <p:cNvSpPr txBox="1"/>
          <p:nvPr/>
        </p:nvSpPr>
        <p:spPr>
          <a:xfrm>
            <a:off x="4433525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22 слоя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5" name="Google Shape;225;p34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" name="Google Shape;226;p34"/>
          <p:cNvSpPr txBox="1"/>
          <p:nvPr/>
        </p:nvSpPr>
        <p:spPr>
          <a:xfrm>
            <a:off x="5487000" y="3142025"/>
            <a:ext cx="11307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152 слоя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7" name="Google Shape;227;p34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" name="Google Shape;228;p34"/>
          <p:cNvSpPr txBox="1"/>
          <p:nvPr/>
        </p:nvSpPr>
        <p:spPr>
          <a:xfrm>
            <a:off x="5029275" y="1238275"/>
            <a:ext cx="31938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Для обучения таких сетей нужны мощные процессоры (GPU)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Сверточные нейронные сети</a:t>
            </a:r>
            <a:endParaRPr sz="2600"/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Датасет MNIST</a:t>
            </a:r>
            <a:endParaRPr b="0" sz="2000"/>
          </a:p>
        </p:txBody>
      </p:sp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575" y="14327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4675300" y="1572050"/>
            <a:ext cx="40557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Задача классификации на 10 классов черно-белых изображений размера 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28 на 28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Датасет MNIST</a:t>
            </a:r>
            <a:endParaRPr b="0" sz="2000"/>
          </a:p>
        </p:txBody>
      </p:sp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727" y="24503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0800" y="24503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783975" y="13435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Черно-белая картинка представляется матрицей чисел из отрезка [0, 255] размера 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28 на 28</a:t>
            </a: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4045725" y="29694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ru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7566400" y="23961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7"/>
          <p:cNvSpPr/>
          <p:nvPr/>
        </p:nvSpPr>
        <p:spPr>
          <a:xfrm rot="5400000">
            <a:off x="6200188" y="35951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7871675" y="32113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28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6120975" y="46628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28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Как решать эту задачу при помощи полносвязных слоев?</a:t>
            </a:r>
            <a:endParaRPr b="0" sz="2000"/>
          </a:p>
        </p:txBody>
      </p:sp>
      <p:sp>
        <p:nvSpPr>
          <p:cNvPr id="262" name="Google Shape;26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 rotWithShape="1">
          <a:blip r:embed="rId3">
            <a:alphaModFix/>
          </a:blip>
          <a:srcRect b="0" l="-1060" r="1059" t="0"/>
          <a:stretch/>
        </p:blipFill>
        <p:spPr>
          <a:xfrm>
            <a:off x="1569200" y="1385875"/>
            <a:ext cx="5880724" cy="33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Классификация картинок полносвязной сетью: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269" name="Google Shape;26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0" name="Google Shape;270;p39"/>
          <p:cNvSpPr txBox="1"/>
          <p:nvPr/>
        </p:nvSpPr>
        <p:spPr>
          <a:xfrm>
            <a:off x="740350" y="1449225"/>
            <a:ext cx="5860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Недостатки: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Слишком много нейронов в 1 слое сети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Ломаются пространственные отношения на картинке, которые могли бы помочь сети в задаче классификации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872200" y="967850"/>
            <a:ext cx="4538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Что отличает четверку от восьмерки?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4" name="Google Shape;284;p41"/>
          <p:cNvSpPr txBox="1"/>
          <p:nvPr/>
        </p:nvSpPr>
        <p:spPr>
          <a:xfrm>
            <a:off x="872200" y="967850"/>
            <a:ext cx="4538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Что отличает четверку от восьмерки?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5" name="Google Shape;28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У четверки преимущественно горизонтальные и вертикальные линии, у восьмерки линии плавные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Фильтры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42"/>
          <p:cNvSpPr txBox="1"/>
          <p:nvPr/>
        </p:nvSpPr>
        <p:spPr>
          <a:xfrm>
            <a:off x="728650" y="1292450"/>
            <a:ext cx="24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Почти как в 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инстаграме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00" y="1913750"/>
            <a:ext cx="2825150" cy="23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350" y="1921313"/>
            <a:ext cx="2825151" cy="2351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2"/>
          <p:cNvCxnSpPr/>
          <p:nvPr/>
        </p:nvCxnSpPr>
        <p:spPr>
          <a:xfrm flipH="1" rot="10800000">
            <a:off x="3870825" y="3108875"/>
            <a:ext cx="13386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00" name="Google Shape;300;p42"/>
          <p:cNvGraphicFramePr/>
          <p:nvPr/>
        </p:nvGraphicFramePr>
        <p:xfrm>
          <a:off x="3926525" y="1767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{B296A7F4-761A-4058-80B1-5AD545F483E2}</a:tableStyleId>
              </a:tblPr>
              <a:tblGrid>
                <a:gridCol w="382850"/>
                <a:gridCol w="382850"/>
                <a:gridCol w="382850"/>
              </a:tblGrid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Фильтры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306" name="Google Shape;306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675" y="1149300"/>
            <a:ext cx="1515950" cy="18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000" y="1149306"/>
            <a:ext cx="1515950" cy="188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025" y="1149300"/>
            <a:ext cx="1515950" cy="188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0675" y="3034767"/>
            <a:ext cx="1515950" cy="188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0000" y="3034763"/>
            <a:ext cx="1515950" cy="188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0025" y="3034772"/>
            <a:ext cx="1515950" cy="188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Начало.</a:t>
            </a:r>
            <a:endParaRPr sz="2600"/>
          </a:p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Как они применяются???</a:t>
            </a:r>
            <a:endParaRPr b="0" sz="2000"/>
          </a:p>
        </p:txBody>
      </p:sp>
      <p:sp>
        <p:nvSpPr>
          <p:cNvPr id="318" name="Google Shape;318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9" name="Google Shape;31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936" y="16434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4"/>
          <p:cNvSpPr txBox="1"/>
          <p:nvPr/>
        </p:nvSpPr>
        <p:spPr>
          <a:xfrm>
            <a:off x="2428125" y="11523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Изображение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5398900" y="182197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Ядро (фильтр)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3" name="Google Shape;323;p44"/>
          <p:cNvSpPr/>
          <p:nvPr/>
        </p:nvSpPr>
        <p:spPr>
          <a:xfrm rot="10800000">
            <a:off x="835125" y="16434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4"/>
          <p:cNvSpPr/>
          <p:nvPr/>
        </p:nvSpPr>
        <p:spPr>
          <a:xfrm rot="5400000">
            <a:off x="2454963" y="31200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485250" y="29100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28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p44"/>
          <p:cNvSpPr txBox="1"/>
          <p:nvPr/>
        </p:nvSpPr>
        <p:spPr>
          <a:xfrm>
            <a:off x="2329563" y="47398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28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2" name="Google Shape;33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936" y="16434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 rotWithShape="1">
          <a:blip r:embed="rId4">
            <a:alphaModFix/>
          </a:blip>
          <a:srcRect b="5422" l="13050" r="7470" t="10761"/>
          <a:stretch/>
        </p:blipFill>
        <p:spPr>
          <a:xfrm>
            <a:off x="1126350" y="1670200"/>
            <a:ext cx="45892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75" y="455000"/>
            <a:ext cx="630850" cy="6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 txBox="1"/>
          <p:nvPr/>
        </p:nvSpPr>
        <p:spPr>
          <a:xfrm>
            <a:off x="2123325" y="296725"/>
            <a:ext cx="34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5"/>
          <p:cNvSpPr/>
          <p:nvPr/>
        </p:nvSpPr>
        <p:spPr>
          <a:xfrm>
            <a:off x="5908425" y="1764625"/>
            <a:ext cx="2520000" cy="2520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>
            <a:off x="1384800" y="1115899"/>
            <a:ext cx="4523625" cy="609204"/>
          </a:xfrm>
          <a:custGeom>
            <a:rect b="b" l="l" r="r" t="t"/>
            <a:pathLst>
              <a:path extrusionOk="0" h="44338" w="180945">
                <a:moveTo>
                  <a:pt x="0" y="41964"/>
                </a:moveTo>
                <a:cubicBezTo>
                  <a:pt x="16354" y="34974"/>
                  <a:pt x="67965" y="-371"/>
                  <a:pt x="98122" y="25"/>
                </a:cubicBezTo>
                <a:cubicBezTo>
                  <a:pt x="128280" y="421"/>
                  <a:pt x="167141" y="36953"/>
                  <a:pt x="180945" y="44338"/>
                </a:cubicBezTo>
              </a:path>
            </a:pathLst>
          </a:cu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43" name="Google Shape;34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936" y="16434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4">
            <a:alphaModFix/>
          </a:blip>
          <a:srcRect b="5422" l="13050" r="7470" t="10761"/>
          <a:stretch/>
        </p:blipFill>
        <p:spPr>
          <a:xfrm>
            <a:off x="1317600" y="1670200"/>
            <a:ext cx="45892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75" y="455000"/>
            <a:ext cx="630850" cy="6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/>
          <p:nvPr/>
        </p:nvSpPr>
        <p:spPr>
          <a:xfrm>
            <a:off x="2123325" y="296725"/>
            <a:ext cx="34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46"/>
          <p:cNvSpPr/>
          <p:nvPr/>
        </p:nvSpPr>
        <p:spPr>
          <a:xfrm>
            <a:off x="5908425" y="1764625"/>
            <a:ext cx="2520000" cy="2520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6"/>
          <p:cNvSpPr/>
          <p:nvPr/>
        </p:nvSpPr>
        <p:spPr>
          <a:xfrm>
            <a:off x="1536450" y="1115900"/>
            <a:ext cx="4654810" cy="756850"/>
          </a:xfrm>
          <a:custGeom>
            <a:rect b="b" l="l" r="r" t="t"/>
            <a:pathLst>
              <a:path extrusionOk="0" h="44338" w="180945">
                <a:moveTo>
                  <a:pt x="0" y="41964"/>
                </a:moveTo>
                <a:cubicBezTo>
                  <a:pt x="16354" y="34974"/>
                  <a:pt x="67965" y="-371"/>
                  <a:pt x="98122" y="25"/>
                </a:cubicBezTo>
                <a:cubicBezTo>
                  <a:pt x="128280" y="421"/>
                  <a:pt x="167141" y="36953"/>
                  <a:pt x="180945" y="44338"/>
                </a:cubicBezTo>
              </a:path>
            </a:pathLst>
          </a:cu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349" name="Google Shape;349;p46"/>
          <p:cNvCxnSpPr/>
          <p:nvPr/>
        </p:nvCxnSpPr>
        <p:spPr>
          <a:xfrm>
            <a:off x="1106875" y="15743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0" name="Google Shape;350;p46"/>
          <p:cNvSpPr txBox="1"/>
          <p:nvPr/>
        </p:nvSpPr>
        <p:spPr>
          <a:xfrm>
            <a:off x="1021700" y="1252200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ru" sz="1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 (stride)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1" name="Google Shape;351;p46"/>
          <p:cNvSpPr txBox="1"/>
          <p:nvPr/>
        </p:nvSpPr>
        <p:spPr>
          <a:xfrm>
            <a:off x="5875450" y="1732475"/>
            <a:ext cx="31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1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077" y="454450"/>
            <a:ext cx="630850" cy="662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8" name="Google Shape;35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936" y="16434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 rotWithShape="1">
          <a:blip r:embed="rId4">
            <a:alphaModFix/>
          </a:blip>
          <a:srcRect b="5422" l="13050" r="7470" t="10761"/>
          <a:stretch/>
        </p:blipFill>
        <p:spPr>
          <a:xfrm>
            <a:off x="1462675" y="1670188"/>
            <a:ext cx="45892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75" y="455000"/>
            <a:ext cx="630850" cy="6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 txBox="1"/>
          <p:nvPr/>
        </p:nvSpPr>
        <p:spPr>
          <a:xfrm>
            <a:off x="2123325" y="296725"/>
            <a:ext cx="34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7"/>
          <p:cNvSpPr/>
          <p:nvPr/>
        </p:nvSpPr>
        <p:spPr>
          <a:xfrm>
            <a:off x="5908425" y="1764625"/>
            <a:ext cx="2520000" cy="2520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47"/>
          <p:cNvCxnSpPr/>
          <p:nvPr/>
        </p:nvCxnSpPr>
        <p:spPr>
          <a:xfrm>
            <a:off x="1106875" y="15743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p47"/>
          <p:cNvSpPr txBox="1"/>
          <p:nvPr/>
        </p:nvSpPr>
        <p:spPr>
          <a:xfrm>
            <a:off x="1021700" y="1252200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ru" sz="1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 (stride)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5875450" y="1732475"/>
            <a:ext cx="31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1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6" name="Google Shape;36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077" y="454450"/>
            <a:ext cx="630850" cy="6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/>
          <p:nvPr/>
        </p:nvSpPr>
        <p:spPr>
          <a:xfrm>
            <a:off x="1694725" y="788896"/>
            <a:ext cx="5108800" cy="1103650"/>
          </a:xfrm>
          <a:custGeom>
            <a:rect b="b" l="l" r="r" t="t"/>
            <a:pathLst>
              <a:path extrusionOk="0" h="44146" w="204352">
                <a:moveTo>
                  <a:pt x="0" y="34914"/>
                </a:moveTo>
                <a:cubicBezTo>
                  <a:pt x="31872" y="29111"/>
                  <a:pt x="159975" y="-1443"/>
                  <a:pt x="191232" y="96"/>
                </a:cubicBezTo>
                <a:cubicBezTo>
                  <a:pt x="222489" y="1635"/>
                  <a:pt x="188155" y="36804"/>
                  <a:pt x="187540" y="44146"/>
                </a:cubicBezTo>
              </a:path>
            </a:pathLst>
          </a:cu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68" name="Google Shape;368;p47"/>
          <p:cNvSpPr txBox="1"/>
          <p:nvPr/>
        </p:nvSpPr>
        <p:spPr>
          <a:xfrm>
            <a:off x="6059555" y="1732463"/>
            <a:ext cx="32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-5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077" y="442762"/>
            <a:ext cx="630850" cy="68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5" name="Google Shape;37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936" y="16434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 rotWithShape="1">
          <a:blip r:embed="rId4">
            <a:alphaModFix/>
          </a:blip>
          <a:srcRect b="5422" l="13050" r="7470" t="10761"/>
          <a:stretch/>
        </p:blipFill>
        <p:spPr>
          <a:xfrm>
            <a:off x="1152750" y="1808688"/>
            <a:ext cx="45892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75" y="455000"/>
            <a:ext cx="630850" cy="6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8"/>
          <p:cNvSpPr txBox="1"/>
          <p:nvPr/>
        </p:nvSpPr>
        <p:spPr>
          <a:xfrm>
            <a:off x="2123325" y="296725"/>
            <a:ext cx="34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8"/>
          <p:cNvSpPr/>
          <p:nvPr/>
        </p:nvSpPr>
        <p:spPr>
          <a:xfrm>
            <a:off x="5908425" y="1764625"/>
            <a:ext cx="2520000" cy="2520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48"/>
          <p:cNvCxnSpPr/>
          <p:nvPr/>
        </p:nvCxnSpPr>
        <p:spPr>
          <a:xfrm rot="5400000">
            <a:off x="832065" y="1801253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1" name="Google Shape;381;p48"/>
          <p:cNvSpPr txBox="1"/>
          <p:nvPr/>
        </p:nvSpPr>
        <p:spPr>
          <a:xfrm rot="-5402686">
            <a:off x="437272" y="1632952"/>
            <a:ext cx="768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ru" sz="1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 (stride)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8"/>
          <p:cNvSpPr txBox="1"/>
          <p:nvPr/>
        </p:nvSpPr>
        <p:spPr>
          <a:xfrm>
            <a:off x="5875450" y="1732475"/>
            <a:ext cx="31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1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3" name="Google Shape;38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077" y="454450"/>
            <a:ext cx="630850" cy="6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8"/>
          <p:cNvSpPr/>
          <p:nvPr/>
        </p:nvSpPr>
        <p:spPr>
          <a:xfrm>
            <a:off x="1378200" y="788900"/>
            <a:ext cx="5051071" cy="1347667"/>
          </a:xfrm>
          <a:custGeom>
            <a:rect b="b" l="l" r="r" t="t"/>
            <a:pathLst>
              <a:path extrusionOk="0" h="44146" w="204352">
                <a:moveTo>
                  <a:pt x="0" y="34914"/>
                </a:moveTo>
                <a:cubicBezTo>
                  <a:pt x="31872" y="29111"/>
                  <a:pt x="159975" y="-1443"/>
                  <a:pt x="191232" y="96"/>
                </a:cubicBezTo>
                <a:cubicBezTo>
                  <a:pt x="222489" y="1635"/>
                  <a:pt x="188155" y="36804"/>
                  <a:pt x="187540" y="44146"/>
                </a:cubicBezTo>
              </a:path>
            </a:pathLst>
          </a:cu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85" name="Google Shape;385;p48"/>
          <p:cNvSpPr txBox="1"/>
          <p:nvPr/>
        </p:nvSpPr>
        <p:spPr>
          <a:xfrm>
            <a:off x="6059555" y="1732463"/>
            <a:ext cx="32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-5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077" y="442762"/>
            <a:ext cx="630850" cy="68536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 txBox="1"/>
          <p:nvPr/>
        </p:nvSpPr>
        <p:spPr>
          <a:xfrm>
            <a:off x="6356005" y="1742400"/>
            <a:ext cx="32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6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6683175" y="1362650"/>
            <a:ext cx="970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500">
                <a:latin typeface="Raleway"/>
                <a:ea typeface="Raleway"/>
                <a:cs typeface="Raleway"/>
                <a:sym typeface="Raleway"/>
              </a:rPr>
              <a:t>. . . </a:t>
            </a:r>
            <a:endParaRPr sz="4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5868555" y="1959050"/>
            <a:ext cx="32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4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 rot="5400000">
            <a:off x="5692850" y="2260100"/>
            <a:ext cx="970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500">
                <a:latin typeface="Raleway"/>
                <a:ea typeface="Raleway"/>
                <a:cs typeface="Raleway"/>
                <a:sym typeface="Raleway"/>
              </a:rPr>
              <a:t>. . . </a:t>
            </a:r>
            <a:endParaRPr sz="4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 rot="2700000">
            <a:off x="6227643" y="1917100"/>
            <a:ext cx="970292" cy="877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500">
                <a:latin typeface="Raleway"/>
                <a:ea typeface="Raleway"/>
                <a:cs typeface="Raleway"/>
                <a:sym typeface="Raleway"/>
              </a:rPr>
              <a:t>. . . </a:t>
            </a:r>
            <a:endParaRPr sz="4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2" name="Google Shape;39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077" y="426099"/>
            <a:ext cx="630850" cy="718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Какой будет размер у изображения после фильтра?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398" name="Google Shape;398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99" name="Google Shape;3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011" y="1643450"/>
            <a:ext cx="2936375" cy="292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9"/>
          <p:cNvCxnSpPr/>
          <p:nvPr/>
        </p:nvCxnSpPr>
        <p:spPr>
          <a:xfrm flipH="1" rot="10800000">
            <a:off x="3965250" y="3105713"/>
            <a:ext cx="1213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49"/>
          <p:cNvSpPr/>
          <p:nvPr/>
        </p:nvSpPr>
        <p:spPr>
          <a:xfrm>
            <a:off x="5545750" y="1847513"/>
            <a:ext cx="2520000" cy="2520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49"/>
          <p:cNvPicPr preferRelativeResize="0"/>
          <p:nvPr/>
        </p:nvPicPr>
        <p:blipFill rotWithShape="1">
          <a:blip r:embed="rId4">
            <a:alphaModFix/>
          </a:blip>
          <a:srcRect b="5422" l="13050" r="7470" t="10761"/>
          <a:stretch/>
        </p:blipFill>
        <p:spPr>
          <a:xfrm>
            <a:off x="4342538" y="2534050"/>
            <a:ext cx="45892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/>
        </p:nvSpPr>
        <p:spPr>
          <a:xfrm>
            <a:off x="5925650" y="1381025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Карта активации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Padding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409" name="Google Shape;409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10" name="Google Shape;41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686" y="1732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350" y="15786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350" y="46526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2863" y="17323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538" y="17323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925" y="15447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325" y="46224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22875" y="46604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22875" y="15865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/>
          <p:nvPr/>
        </p:nvSpPr>
        <p:spPr>
          <a:xfrm>
            <a:off x="648525" y="17469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0"/>
          <p:cNvSpPr/>
          <p:nvPr/>
        </p:nvSpPr>
        <p:spPr>
          <a:xfrm>
            <a:off x="424450" y="15470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50"/>
          <p:cNvCxnSpPr/>
          <p:nvPr/>
        </p:nvCxnSpPr>
        <p:spPr>
          <a:xfrm flipH="1" rot="10800000">
            <a:off x="3991625" y="3209138"/>
            <a:ext cx="1213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50"/>
          <p:cNvSpPr/>
          <p:nvPr/>
        </p:nvSpPr>
        <p:spPr>
          <a:xfrm>
            <a:off x="5572125" y="1950938"/>
            <a:ext cx="2520000" cy="2520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50"/>
          <p:cNvPicPr preferRelativeResize="0"/>
          <p:nvPr/>
        </p:nvPicPr>
        <p:blipFill rotWithShape="1">
          <a:blip r:embed="rId8">
            <a:alphaModFix/>
          </a:blip>
          <a:srcRect b="5422" l="13050" r="7470" t="10761"/>
          <a:stretch/>
        </p:blipFill>
        <p:spPr>
          <a:xfrm>
            <a:off x="4368913" y="2637475"/>
            <a:ext cx="45892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 txBox="1"/>
          <p:nvPr/>
        </p:nvSpPr>
        <p:spPr>
          <a:xfrm>
            <a:off x="2862675" y="649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Используется для манипуляции размерами карт активаций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5" name="Google Shape;425;p50"/>
          <p:cNvSpPr txBox="1"/>
          <p:nvPr/>
        </p:nvSpPr>
        <p:spPr>
          <a:xfrm>
            <a:off x="5938825" y="1453575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Карта активации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31" name="Google Shape;4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900" y="1439312"/>
            <a:ext cx="3952202" cy="22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7" name="Google Shape;437;p52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52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9" name="Google Shape;439;p52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ru" sz="1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Фильтр, который реагирует 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ru" sz="1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на вертикальные линии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2" name="Google Shape;442;p52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ru" sz="1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Фильтр, который реагирует 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ru" sz="1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на изогнутые линии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3" name="Google Shape;443;p52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ru" sz="1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Активация сильнее, на карте активации большие числа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4" name="Google Shape;444;p52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ru" sz="1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Активация слабее, на карте активации маленькие числа</a:t>
            </a:r>
            <a:endParaRPr i="0" sz="1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5" name="Google Shape;44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52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47" name="Google Shape;44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Фильтр, реагирующий на горизонтальные линии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455" name="Google Shape;455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56" name="Google Shape;456;p53"/>
          <p:cNvPicPr preferRelativeResize="0"/>
          <p:nvPr/>
        </p:nvPicPr>
        <p:blipFill rotWithShape="1">
          <a:blip r:embed="rId3">
            <a:alphaModFix/>
          </a:blip>
          <a:srcRect b="0" l="0" r="12679" t="0"/>
          <a:stretch/>
        </p:blipFill>
        <p:spPr>
          <a:xfrm>
            <a:off x="752475" y="1680800"/>
            <a:ext cx="3170374" cy="26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100" y="1855162"/>
            <a:ext cx="2288201" cy="2288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53"/>
          <p:cNvCxnSpPr/>
          <p:nvPr/>
        </p:nvCxnSpPr>
        <p:spPr>
          <a:xfrm flipH="1" rot="10800000">
            <a:off x="4097125" y="2997450"/>
            <a:ext cx="1213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59" name="Google Shape;459;p53"/>
          <p:cNvGraphicFramePr/>
          <p:nvPr/>
        </p:nvGraphicFramePr>
        <p:xfrm>
          <a:off x="4097125" y="1714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{B296A7F4-761A-4058-80B1-5AD545F483E2}</a:tableStyleId>
              </a:tblPr>
              <a:tblGrid>
                <a:gridCol w="382850"/>
                <a:gridCol w="382850"/>
                <a:gridCol w="382850"/>
              </a:tblGrid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Полносвязные нейронные сети (FC, MLP)</a:t>
            </a:r>
            <a:endParaRPr b="0" sz="2000"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125" y="1494050"/>
            <a:ext cx="4318152" cy="29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Фильтр, реагирующий на вертикальные линии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465" name="Google Shape;465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66" name="Google Shape;466;p54"/>
          <p:cNvPicPr preferRelativeResize="0"/>
          <p:nvPr/>
        </p:nvPicPr>
        <p:blipFill rotWithShape="1">
          <a:blip r:embed="rId3">
            <a:alphaModFix/>
          </a:blip>
          <a:srcRect b="0" l="0" r="12679" t="0"/>
          <a:stretch/>
        </p:blipFill>
        <p:spPr>
          <a:xfrm>
            <a:off x="752475" y="1680800"/>
            <a:ext cx="3170374" cy="263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54"/>
          <p:cNvCxnSpPr/>
          <p:nvPr/>
        </p:nvCxnSpPr>
        <p:spPr>
          <a:xfrm flipH="1" rot="10800000">
            <a:off x="4097125" y="2997450"/>
            <a:ext cx="1213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68" name="Google Shape;468;p54"/>
          <p:cNvGraphicFramePr/>
          <p:nvPr/>
        </p:nvGraphicFramePr>
        <p:xfrm>
          <a:off x="4097125" y="1714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{B296A7F4-761A-4058-80B1-5AD545F483E2}</a:tableStyleId>
              </a:tblPr>
              <a:tblGrid>
                <a:gridCol w="382850"/>
                <a:gridCol w="382850"/>
                <a:gridCol w="382850"/>
              </a:tblGrid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469" name="Google Shape;4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850" y="1886862"/>
            <a:ext cx="2224799" cy="22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Можно применять сразу несколько фильтров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475" name="Google Shape;475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76" name="Google Shape;47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8639" y="1683012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1924" y="3343513"/>
            <a:ext cx="885919" cy="10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6163" y="2420764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55"/>
          <p:cNvCxnSpPr>
            <a:stCxn id="478" idx="3"/>
            <a:endCxn id="476" idx="1"/>
          </p:cNvCxnSpPr>
          <p:nvPr/>
        </p:nvCxnSpPr>
        <p:spPr>
          <a:xfrm flipH="1" rot="10800000">
            <a:off x="4272088" y="2228444"/>
            <a:ext cx="476700" cy="723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0" name="Google Shape;480;p55"/>
          <p:cNvCxnSpPr>
            <a:stCxn id="478" idx="3"/>
          </p:cNvCxnSpPr>
          <p:nvPr/>
        </p:nvCxnSpPr>
        <p:spPr>
          <a:xfrm>
            <a:off x="4272088" y="2951744"/>
            <a:ext cx="541200" cy="99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86" name="Google Shape;48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6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0.234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0.36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0.65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6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6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6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6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56"/>
          <p:cNvCxnSpPr/>
          <p:nvPr/>
        </p:nvCxnSpPr>
        <p:spPr>
          <a:xfrm flipH="1" rot="10800000">
            <a:off x="2705638" y="2085300"/>
            <a:ext cx="3663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4" name="Google Shape;494;p56"/>
          <p:cNvCxnSpPr/>
          <p:nvPr/>
        </p:nvCxnSpPr>
        <p:spPr>
          <a:xfrm flipH="1" rot="10800000">
            <a:off x="4095884" y="2853125"/>
            <a:ext cx="3819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5" name="Google Shape;495;p56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6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6"/>
          <p:cNvSpPr txBox="1"/>
          <p:nvPr/>
        </p:nvSpPr>
        <p:spPr>
          <a:xfrm>
            <a:off x="4659067" y="1724425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0.36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0.65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p56"/>
          <p:cNvCxnSpPr/>
          <p:nvPr/>
        </p:nvCxnSpPr>
        <p:spPr>
          <a:xfrm flipH="1" rot="10800000">
            <a:off x="5325487" y="2847875"/>
            <a:ext cx="6609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99" name="Google Shape;49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6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После получения карт активаций, мы </a:t>
            </a:r>
            <a:r>
              <a:rPr b="1"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развернем все карты в векторы, сконкатенируем</a:t>
            </a: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и подадим на вход полносвязной сети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1" name="Google Shape;501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56"/>
          <p:cNvCxnSpPr>
            <a:stCxn id="501" idx="3"/>
            <a:endCxn id="486" idx="1"/>
          </p:cNvCxnSpPr>
          <p:nvPr/>
        </p:nvCxnSpPr>
        <p:spPr>
          <a:xfrm flipH="1" rot="10800000">
            <a:off x="1228313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3" name="Google Shape;503;p56"/>
          <p:cNvCxnSpPr>
            <a:stCxn id="501" idx="3"/>
          </p:cNvCxnSpPr>
          <p:nvPr/>
        </p:nvCxnSpPr>
        <p:spPr>
          <a:xfrm>
            <a:off x="1228313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4" name="Google Shape;504;p56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45818E"/>
                </a:solidFill>
                <a:latin typeface="Raleway"/>
                <a:ea typeface="Raleway"/>
                <a:cs typeface="Raleway"/>
                <a:sym typeface="Raleway"/>
              </a:rPr>
              <a:t>свертки</a:t>
            </a:r>
            <a:endParaRPr i="0" sz="1400" u="none" cap="none" strike="noStrike">
              <a:solidFill>
                <a:srgbClr val="45818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5" name="Google Shape;505;p56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flatten</a:t>
            </a:r>
            <a:endParaRPr i="0" sz="1400" u="none" cap="none" strike="noStrike">
              <a:solidFill>
                <a:srgbClr val="CC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6" name="Google Shape;506;p56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A64D79"/>
                </a:solidFill>
                <a:latin typeface="Raleway"/>
                <a:ea typeface="Raleway"/>
                <a:cs typeface="Raleway"/>
                <a:sym typeface="Raleway"/>
              </a:rPr>
              <a:t>конкатенация</a:t>
            </a:r>
            <a:endParaRPr i="0" sz="1400" u="none" cap="none" strike="noStrike">
              <a:solidFill>
                <a:srgbClr val="A64D7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7" name="Google Shape;507;p56"/>
          <p:cNvSpPr txBox="1"/>
          <p:nvPr/>
        </p:nvSpPr>
        <p:spPr>
          <a:xfrm>
            <a:off x="5304175" y="4421400"/>
            <a:ext cx="29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3C78D8"/>
                </a:solidFill>
                <a:latin typeface="Raleway"/>
                <a:ea typeface="Raleway"/>
                <a:cs typeface="Raleway"/>
                <a:sym typeface="Raleway"/>
              </a:rPr>
              <a:t>подача в полносвязную сеть</a:t>
            </a:r>
            <a:endParaRPr i="0" sz="1400" u="none" cap="none" strike="noStrike">
              <a:solidFill>
                <a:srgbClr val="3C78D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08" name="Google Shape;508;p56"/>
          <p:cNvCxnSpPr/>
          <p:nvPr/>
        </p:nvCxnSpPr>
        <p:spPr>
          <a:xfrm flipH="1" rot="10800000">
            <a:off x="2705638" y="3634925"/>
            <a:ext cx="3663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Сверточная нейросеть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514" name="Google Shape;514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15" name="Google Shape;51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7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Полносвязная сеть (классификатор)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7" name="Google Shape;517;p57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7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7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7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7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7"/>
          <p:cNvSpPr txBox="1"/>
          <p:nvPr/>
        </p:nvSpPr>
        <p:spPr>
          <a:xfrm>
            <a:off x="1991117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Сверточная сеть (извлекает признаки)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А что делать, если изображение цветное?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528" name="Google Shape;528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9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А что делать, если изображение цветное?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534" name="Google Shape;534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35" name="Google Shape;5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75" y="1880075"/>
            <a:ext cx="3766250" cy="22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150" y="1514463"/>
            <a:ext cx="29337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Пулинг (pooling)</a:t>
            </a:r>
            <a:endParaRPr sz="2600"/>
          </a:p>
        </p:txBody>
      </p:sp>
      <p:sp>
        <p:nvSpPr>
          <p:cNvPr id="542" name="Google Shape;542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Pooling</a:t>
            </a:r>
            <a:endParaRPr b="0" sz="2000">
              <a:solidFill>
                <a:srgbClr val="000000"/>
              </a:solidFill>
            </a:endParaRPr>
          </a:p>
        </p:txBody>
      </p:sp>
      <p:sp>
        <p:nvSpPr>
          <p:cNvPr id="548" name="Google Shape;548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49" name="Google Shape;54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1450" y="1624900"/>
            <a:ext cx="3613324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1"/>
          <p:cNvSpPr txBox="1"/>
          <p:nvPr/>
        </p:nvSpPr>
        <p:spPr>
          <a:xfrm>
            <a:off x="627250" y="16338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Техника уменьшения размерности (downsampling’а) карт активаций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1" name="Google Shape;551;p61"/>
          <p:cNvSpPr txBox="1"/>
          <p:nvPr/>
        </p:nvSpPr>
        <p:spPr>
          <a:xfrm>
            <a:off x="658800" y="25278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Используется для: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— уменьшения размерности очень больших изображений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—уменьшения чувствительности сверток к положению объектов на картинке 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2" name="Google Shape;552;p61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карта активации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8" name="Google Shape;558;p62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2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2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2"/>
          <p:cNvPicPr preferRelativeResize="0"/>
          <p:nvPr/>
        </p:nvPicPr>
        <p:blipFill rotWithShape="1">
          <a:blip r:embed="rId6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2"/>
          <p:cNvPicPr preferRelativeResize="0"/>
          <p:nvPr/>
        </p:nvPicPr>
        <p:blipFill rotWithShape="1">
          <a:blip r:embed="rId6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2"/>
          <p:cNvPicPr preferRelativeResize="0"/>
          <p:nvPr/>
        </p:nvPicPr>
        <p:blipFill rotWithShape="1">
          <a:blip r:embed="rId6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2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62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4" name="Google Shape;574;p62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5" name="Google Shape;575;p62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Разница в расположении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6" name="Google Shape;576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2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1" name="Google Shape;581;p62"/>
          <p:cNvGraphicFramePr/>
          <p:nvPr/>
        </p:nvGraphicFramePr>
        <p:xfrm>
          <a:off x="2649325" y="1257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{B296A7F4-761A-4058-80B1-5AD545F483E2}</a:tableStyleId>
              </a:tblPr>
              <a:tblGrid>
                <a:gridCol w="382850"/>
                <a:gridCol w="382850"/>
                <a:gridCol w="382850"/>
              </a:tblGrid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82" name="Google Shape;582;p62"/>
          <p:cNvGraphicFramePr/>
          <p:nvPr/>
        </p:nvGraphicFramePr>
        <p:xfrm>
          <a:off x="2649325" y="3009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{B296A7F4-761A-4058-80B1-5AD545F483E2}</a:tableStyleId>
              </a:tblPr>
              <a:tblGrid>
                <a:gridCol w="382850"/>
                <a:gridCol w="382850"/>
                <a:gridCol w="382850"/>
              </a:tblGrid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322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588" name="Google Shape;58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63"/>
          <p:cNvCxnSpPr>
            <a:stCxn id="588" idx="3"/>
          </p:cNvCxnSpPr>
          <p:nvPr/>
        </p:nvCxnSpPr>
        <p:spPr>
          <a:xfrm flipH="1" rot="10800000">
            <a:off x="3319800" y="1941646"/>
            <a:ext cx="17304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0" name="Google Shape;590;p63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p63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2" name="Google Shape;592;p63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3" name="Google Shape;593;p63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4" name="Google Shape;594;p63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5" name="Google Shape;595;p63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6" name="Google Shape;596;p63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7" name="Google Shape;597;p63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63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9" name="Google Shape;599;p63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63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3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3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63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5" name="Google Shape;605;p63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Google Shape;606;p63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Google Shape;607;p63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63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63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63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63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2" name="Google Shape;612;p63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3" name="Google Shape;613;p63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63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3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3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63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3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Результат применения 2x2 MaxPooling’а к картам активаций: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00" y="554587"/>
            <a:ext cx="6654651" cy="8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500" y="2030250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811975" y="1388400"/>
            <a:ext cx="6705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База данных изображений, поделенных на 1000 классов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4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AlexNet</a:t>
            </a:r>
            <a:endParaRPr b="0" sz="2000"/>
          </a:p>
        </p:txBody>
      </p:sp>
      <p:sp>
        <p:nvSpPr>
          <p:cNvPr id="624" name="Google Shape;624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25" name="Google Shape;62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875" y="2244224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4"/>
          <p:cNvSpPr/>
          <p:nvPr/>
        </p:nvSpPr>
        <p:spPr>
          <a:xfrm rot="-5400000">
            <a:off x="3966800" y="-135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4"/>
          <p:cNvSpPr txBox="1"/>
          <p:nvPr/>
        </p:nvSpPr>
        <p:spPr>
          <a:xfrm>
            <a:off x="3186850" y="1523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Conv + pool + ReL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U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8" name="Google Shape;628;p64"/>
          <p:cNvSpPr/>
          <p:nvPr/>
        </p:nvSpPr>
        <p:spPr>
          <a:xfrm rot="-5400000">
            <a:off x="6867200" y="1160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4"/>
          <p:cNvSpPr txBox="1"/>
          <p:nvPr/>
        </p:nvSpPr>
        <p:spPr>
          <a:xfrm>
            <a:off x="92475" y="4749850"/>
            <a:ext cx="758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статья</a:t>
            </a:r>
            <a:endParaRPr i="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0" name="Google Shape;630;p64"/>
          <p:cNvSpPr txBox="1"/>
          <p:nvPr/>
        </p:nvSpPr>
        <p:spPr>
          <a:xfrm>
            <a:off x="6320300" y="1523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Linear + ReL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Основные параметры слоев</a:t>
            </a:r>
            <a:endParaRPr sz="2600"/>
          </a:p>
        </p:txBody>
      </p:sp>
      <p:sp>
        <p:nvSpPr>
          <p:cNvPr id="636" name="Google Shape;636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42" name="Google Shape;6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9001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48" name="Google Shape;6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8275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54" name="Google Shape;6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6119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Очень важная информация!</a:t>
            </a:r>
            <a:endParaRPr sz="2600"/>
          </a:p>
        </p:txBody>
      </p:sp>
      <p:sp>
        <p:nvSpPr>
          <p:cNvPr id="660" name="Google Shape;660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0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Как посчитать размер карты активации после свертки?</a:t>
            </a:r>
            <a:endParaRPr b="0" sz="2000"/>
          </a:p>
        </p:txBody>
      </p:sp>
      <p:sp>
        <p:nvSpPr>
          <p:cNvPr id="666" name="Google Shape;666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67" name="Google Shape;667;p70"/>
          <p:cNvSpPr txBox="1"/>
          <p:nvPr/>
        </p:nvSpPr>
        <p:spPr>
          <a:xfrm>
            <a:off x="771550" y="1391375"/>
            <a:ext cx="480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Довольно важно понимать, какой будет размер карты активации (высота / ширина) после применения свертки. Для этого есть простая формула: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H_{out} = \frac{(H_{in} - K + 2P)}{S }+ 1" id="668" name="Google Shape;668;p7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00" y="2514725"/>
            <a:ext cx="4259850" cy="740150"/>
          </a:xfrm>
          <a:prstGeom prst="rect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W_{out} = \frac{(W_{in} - K + 2P)}{S }+ 1" id="669" name="Google Shape;669;p7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00" y="3627250"/>
            <a:ext cx="4353830" cy="740150"/>
          </a:xfrm>
          <a:prstGeom prst="rect">
            <a:avLst/>
          </a:prstGeom>
          <a:noFill/>
          <a:ln cap="flat" cmpd="sng" w="2857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75" name="Google Shape;67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125" y="577525"/>
            <a:ext cx="3983750" cy="3988448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1"/>
          <p:cNvSpPr txBox="1"/>
          <p:nvPr/>
        </p:nvSpPr>
        <p:spPr>
          <a:xfrm rot="-4319919">
            <a:off x="3257651" y="1978246"/>
            <a:ext cx="2030810" cy="4001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E"/>
                </a:solidFill>
                <a:latin typeface="Lobster"/>
                <a:ea typeface="Lobster"/>
                <a:cs typeface="Lobster"/>
                <a:sym typeface="Lobster"/>
              </a:rPr>
              <a:t>ПАРА ПО МЛ</a:t>
            </a:r>
            <a:endParaRPr>
              <a:solidFill>
                <a:srgbClr val="FFFFFE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ImageNet Timeline</a:t>
            </a:r>
            <a:endParaRPr b="0" sz="2000"/>
          </a:p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749" y="10441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3673075" y="1547575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До 2012 года в обработке картинок использовались НЕ нейронные подходы.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Подходы, основанные на нейросетях, существовали, но считались неспособными превзойти классические алгоритмы.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HOG (Histogram of Oriented Gradients)</a:t>
            </a:r>
            <a:endParaRPr b="0" sz="2000"/>
          </a:p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900" y="1874250"/>
            <a:ext cx="1638840" cy="11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656100" y="3288025"/>
            <a:ext cx="39159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Градиенты для выделенного пикселя: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по OY: 68-56 = 8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по OX: 89-78 = 11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2" name="Google Shape;172;p30"/>
          <p:cNvCxnSpPr/>
          <p:nvPr/>
        </p:nvCxnSpPr>
        <p:spPr>
          <a:xfrm>
            <a:off x="4443325" y="22227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125" y="1370700"/>
            <a:ext cx="2259925" cy="2822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30"/>
          <p:cNvCxnSpPr/>
          <p:nvPr/>
        </p:nvCxnSpPr>
        <p:spPr>
          <a:xfrm rot="10800000">
            <a:off x="4022650" y="25526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5" name="Google Shape;175;p30"/>
          <p:cNvSpPr/>
          <p:nvPr/>
        </p:nvSpPr>
        <p:spPr>
          <a:xfrm>
            <a:off x="6211800" y="2255238"/>
            <a:ext cx="378600" cy="410100"/>
          </a:xfrm>
          <a:prstGeom prst="rect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p30"/>
          <p:cNvCxnSpPr/>
          <p:nvPr/>
        </p:nvCxnSpPr>
        <p:spPr>
          <a:xfrm flipH="1" rot="10800000">
            <a:off x="4476300" y="2458500"/>
            <a:ext cx="1735500" cy="360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triangl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HOG (Histogram of Oriented Gradients)</a:t>
            </a:r>
            <a:endParaRPr b="0" sz="2000"/>
          </a:p>
        </p:txBody>
      </p:sp>
      <p:sp>
        <p:nvSpPr>
          <p:cNvPr id="182" name="Google Shape;18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900" y="1874250"/>
            <a:ext cx="1638840" cy="11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642900" y="3123175"/>
            <a:ext cx="44082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Градиенты будут отличаться для пикселей, находящихся на границе изображения и внутри объектов.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Далее на полученных фичах обучим классификатор изображений (например, логистическая регрессия).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5" name="Google Shape;185;p31"/>
          <p:cNvCxnSpPr/>
          <p:nvPr/>
        </p:nvCxnSpPr>
        <p:spPr>
          <a:xfrm>
            <a:off x="4443325" y="22227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125" y="1370700"/>
            <a:ext cx="2259925" cy="2822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1"/>
          <p:cNvCxnSpPr/>
          <p:nvPr/>
        </p:nvCxnSpPr>
        <p:spPr>
          <a:xfrm rot="10800000">
            <a:off x="4022650" y="25526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8" name="Google Shape;188;p31"/>
          <p:cNvSpPr/>
          <p:nvPr/>
        </p:nvSpPr>
        <p:spPr>
          <a:xfrm>
            <a:off x="6211800" y="2255238"/>
            <a:ext cx="378600" cy="410100"/>
          </a:xfrm>
          <a:prstGeom prst="rect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31"/>
          <p:cNvCxnSpPr/>
          <p:nvPr/>
        </p:nvCxnSpPr>
        <p:spPr>
          <a:xfrm flipH="1" rot="10800000">
            <a:off x="4476300" y="2458500"/>
            <a:ext cx="1735500" cy="360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triangl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ImageNet Timeline</a:t>
            </a:r>
            <a:endParaRPr b="0" sz="2000"/>
          </a:p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Первая успешная архитектура сверточной нейронной сети 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—</a:t>
            </a: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AlexNet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695675" y="536150"/>
            <a:ext cx="898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000">
                <a:solidFill>
                  <a:srgbClr val="000000"/>
                </a:solidFill>
              </a:rPr>
              <a:t>AlexNet</a:t>
            </a:r>
            <a:endParaRPr b="0" sz="2000"/>
          </a:p>
        </p:txBody>
      </p:sp>
      <p:sp>
        <p:nvSpPr>
          <p:cNvPr id="204" name="Google Shape;204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875" y="2244224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 rot="-5400000">
            <a:off x="3966800" y="-135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3186850" y="1523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Conv + pool + ReL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U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33"/>
          <p:cNvSpPr/>
          <p:nvPr/>
        </p:nvSpPr>
        <p:spPr>
          <a:xfrm rot="-5400000">
            <a:off x="6867200" y="1160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92475" y="4749850"/>
            <a:ext cx="758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статья</a:t>
            </a:r>
            <a:endParaRPr i="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6320300" y="1523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Linear + ReL</a:t>
            </a:r>
            <a:r>
              <a:rPr lang="ru"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i="0" lang="ru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